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14" r:id="rId3"/>
    <p:sldId id="311" r:id="rId4"/>
    <p:sldId id="307" r:id="rId5"/>
    <p:sldId id="315" r:id="rId6"/>
    <p:sldId id="353" r:id="rId7"/>
    <p:sldId id="317" r:id="rId8"/>
    <p:sldId id="352" r:id="rId9"/>
    <p:sldId id="316" r:id="rId10"/>
    <p:sldId id="356" r:id="rId11"/>
    <p:sldId id="318" r:id="rId12"/>
    <p:sldId id="319" r:id="rId13"/>
    <p:sldId id="320" r:id="rId14"/>
    <p:sldId id="354" r:id="rId15"/>
    <p:sldId id="355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262" r:id="rId24"/>
    <p:sldId id="270" r:id="rId25"/>
    <p:sldId id="308" r:id="rId26"/>
    <p:sldId id="282" r:id="rId27"/>
    <p:sldId id="284" r:id="rId28"/>
    <p:sldId id="351" r:id="rId29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31"/>
    </p:embeddedFon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Barlow Semi Condensed Medium" panose="00000606000000000000" pitchFamily="2" charset="0"/>
      <p:regular r:id="rId36"/>
      <p:bold r:id="rId37"/>
      <p:italic r:id="rId38"/>
      <p:boldItalic r:id="rId39"/>
    </p:embeddedFont>
    <p:embeddedFont>
      <p:font typeface="Fjalla One" panose="02000506040000020004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B47"/>
    <a:srgbClr val="FF7979"/>
    <a:srgbClr val="179CBB"/>
    <a:srgbClr val="BC0000"/>
    <a:srgbClr val="7DD9EF"/>
    <a:srgbClr val="37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037AA-ADC5-44EB-A843-A699A56E3779}">
  <a:tblStyle styleId="{FF3037AA-ADC5-44EB-A843-A699A56E3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72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3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0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 dirty="0"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This presentation template was created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including icons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infographics &amp; images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and illustrations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dirty="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61" r:id="rId8"/>
    <p:sldLayoutId id="2147483665" r:id="rId9"/>
    <p:sldLayoutId id="2147483667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83080" y="1731445"/>
            <a:ext cx="4283120" cy="2090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Ageism</a:t>
            </a: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사회적 공감 확산을 위한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융복합 연구 공모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/>
              <a:t> </a:t>
            </a:r>
            <a:r>
              <a:rPr lang="ko-KR" altLang="en-US" sz="3200" u="sng" dirty="0"/>
              <a:t>소책자 준비</a:t>
            </a:r>
            <a:endParaRPr sz="3200" u="sng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01900" y="3810150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김경원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신수민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허준녕</a:t>
            </a:r>
            <a:endParaRPr lang="en-US" altLang="ko-KR"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마이닝 융복합 연구팀</a:t>
            </a:r>
            <a:endParaRPr sz="1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613E8777-C776-3B43-C55C-EEE6B5D8B309}"/>
              </a:ext>
            </a:extLst>
          </p:cNvPr>
          <p:cNvSpPr txBox="1">
            <a:spLocks/>
          </p:cNvSpPr>
          <p:nvPr/>
        </p:nvSpPr>
        <p:spPr>
          <a:xfrm>
            <a:off x="4748272" y="1314843"/>
            <a:ext cx="3264300" cy="47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300" dirty="0"/>
              <a:t>[T&amp;C Foundation]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324B5-4B71-29CB-8FC1-DD817A87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09A47E-81E2-1D32-1DE1-F831E51C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" r="119"/>
          <a:stretch/>
        </p:blipFill>
        <p:spPr>
          <a:xfrm>
            <a:off x="909851" y="884752"/>
            <a:ext cx="7266890" cy="18504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18E76-4046-B8FC-CEC4-D023BE492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-38"/>
          <a:stretch/>
        </p:blipFill>
        <p:spPr>
          <a:xfrm>
            <a:off x="909850" y="2735162"/>
            <a:ext cx="7266891" cy="18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800" dirty="0">
                <a:sym typeface="Barlow Semi Condensed"/>
              </a:rPr>
              <a:t>에서는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노인일자리에 대한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코로나 대응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증가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883362-DDCE-9152-A757-F4F1F21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" y="1777541"/>
            <a:ext cx="8903369" cy="32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8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2AFB8B7-AA19-D861-D055-6DB4D2A4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777540"/>
            <a:ext cx="9144000" cy="33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</a:t>
            </a:r>
            <a:r>
              <a:rPr lang="en-US" altLang="ko-KR" sz="1600" dirty="0">
                <a:sym typeface="Barlow Semi Condensed"/>
              </a:rPr>
              <a:t>+ </a:t>
            </a:r>
            <a:r>
              <a:rPr lang="ko-KR" altLang="en-US" sz="1600" dirty="0">
                <a:sym typeface="Barlow Semi Condensed"/>
              </a:rPr>
              <a:t>함께 등장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재취업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경력단절 노후준비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꾸준히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842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 </a:t>
            </a:r>
            <a:r>
              <a:rPr lang="en-US" altLang="ko-KR" dirty="0"/>
              <a:t>Word Cloud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32D572-EFF1-2C9F-9D5D-FE413C31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8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179043-CC28-EE88-1394-7F45C45F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6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AB477976-8511-D747-9896-BE3B576C0CBD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652D1C18-68B2-98D4-ACF4-07FF40611A0F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82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A896-94E1-A867-EEF9-B0FC0DF5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14404D0-B460-250C-54FE-543ABB0FD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95BA63D8-F80B-2A2D-0FD4-ACDF1E04B228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157F35-AD33-EA2E-E72B-3139EFE1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828379-7D6B-2084-1656-5EF87D8EC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7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C9F96722-E62B-11F1-9021-08AC7B7251AC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D0FA0F7F-F8BD-7AE5-D7AE-FE465FDF882C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43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35D3-101B-2481-1704-02DDDEB5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DB6A022-627E-3BFD-ED42-666A4AE6D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8062497B-DC46-C81C-E6BA-6B63B955F8B5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D0308F2-8588-16A9-AAF2-67D06BAC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DA3583F-2E78-0772-0F1E-DFAD2260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5" y="1872988"/>
            <a:ext cx="3958906" cy="32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55B70119-D6A1-8D70-230F-0F46FAB851BA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7CD81B0B-1FC2-AE81-C05C-1BBE7772FF11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30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뉴스 감성분석 </a:t>
            </a:r>
            <a:r>
              <a:rPr lang="en-US" altLang="ko-KR" dirty="0"/>
              <a:t>(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트렌드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대중에게 어떠한 뉘앙스로 보도되고 있는지 감성 분석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부정적 뉴스에 대한 보도가 증가되는 추세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C60C1-47EA-7DDE-222C-171A7900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38" y="1692653"/>
            <a:ext cx="7901954" cy="339709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64202406-AA6F-FEF1-2557-1326E968282B}"/>
              </a:ext>
            </a:extLst>
          </p:cNvPr>
          <p:cNvSpPr/>
          <p:nvPr/>
        </p:nvSpPr>
        <p:spPr>
          <a:xfrm>
            <a:off x="4162059" y="3446406"/>
            <a:ext cx="3598309" cy="16970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87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분야별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 err="1">
                <a:sym typeface="Barlow Semi Condensed"/>
              </a:rPr>
              <a:t>국제섹션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neutral / </a:t>
            </a:r>
            <a:r>
              <a:rPr lang="ko-KR" altLang="en-US" sz="1600" dirty="0" err="1">
                <a:sym typeface="Barlow Semi Condensed"/>
              </a:rPr>
              <a:t>경제섹션</a:t>
            </a:r>
            <a:r>
              <a:rPr lang="ko-KR" altLang="en-US" sz="1600" dirty="0">
                <a:sym typeface="Barlow Semi Condensed"/>
              </a:rPr>
              <a:t> 대체로 부정적</a:t>
            </a:r>
            <a:r>
              <a:rPr lang="en-US" altLang="ko-KR" sz="1600" dirty="0">
                <a:sym typeface="Barlow Semi Condensed"/>
              </a:rPr>
              <a:t>(overall negative)</a:t>
            </a: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사회섹션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부정적 뉴스 증가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/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문화섹션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긍정적 기사 증가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509066-F793-9A88-370C-F119D966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37" y="60158"/>
            <a:ext cx="2081463" cy="99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7A312-3503-B160-A34C-A576FB9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729792"/>
            <a:ext cx="4500000" cy="2734484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2250000" y="3079380"/>
            <a:ext cx="2084932" cy="1039727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1F6A5-1932-4742-41B9-915DD411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9792"/>
            <a:ext cx="4500000" cy="2734484"/>
          </a:xfrm>
          <a:prstGeom prst="rect">
            <a:avLst/>
          </a:prstGeom>
        </p:spPr>
      </p:pic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6695442" y="2111608"/>
            <a:ext cx="2139490" cy="1088429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66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E1C1EE-9F5E-1F93-B8EC-BB8487E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740604"/>
            <a:ext cx="4500000" cy="2834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C2E85-258E-6B4D-AFAB-0DDD0F58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0605"/>
            <a:ext cx="4500000" cy="283414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세대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가족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부정적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세대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+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갈등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부정적 대폭 증가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)</a:t>
            </a: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6761880" y="3056022"/>
            <a:ext cx="2159535" cy="1312720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2281925" y="2640933"/>
            <a:ext cx="2139490" cy="1615664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75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FD610B-9685-7966-F47D-1D247266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0000" y="1744553"/>
            <a:ext cx="4500000" cy="2652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A67C93-C9B1-0857-B108-A39157A1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744553"/>
            <a:ext cx="4500000" cy="262293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모두가 공통적으로 경험할 노화는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OK,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대비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준비가 필요한 노후는 받아들이기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HARD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4939154" y="3056022"/>
            <a:ext cx="3982262" cy="112177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39153" y="2713121"/>
            <a:ext cx="3844089" cy="860258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3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34526" y="128053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1234525" y="3369315"/>
            <a:ext cx="2158379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뉴스 카테고리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582312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2013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~ 2023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8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월까지의 약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10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년간 구글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네이버 뉴스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방송사 </a:t>
            </a:r>
            <a:r>
              <a:rPr lang="en-US" altLang="ko-KR" dirty="0">
                <a:sym typeface="Barlow Semi Condensed"/>
              </a:rPr>
              <a:t>5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(KBS, MBC, SBS, YTN, OBS), </a:t>
            </a:r>
            <a:r>
              <a:rPr lang="ko-KR" altLang="en-US" dirty="0">
                <a:sym typeface="Barlow Semi Condensed"/>
              </a:rPr>
              <a:t>전국일간지 </a:t>
            </a:r>
            <a:r>
              <a:rPr lang="en-US" altLang="ko-KR" dirty="0">
                <a:sym typeface="Barlow Semi Condensed"/>
              </a:rPr>
              <a:t>11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경향신문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국민일보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내일신문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동아일보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문화일보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세계일보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조선일보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중앙일보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한겨례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한국일보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경제일간지 </a:t>
            </a:r>
            <a:r>
              <a:rPr lang="en-US" altLang="ko-KR" dirty="0">
                <a:sym typeface="Barlow Semi Condensed"/>
              </a:rPr>
              <a:t>8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매일경제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머니투데이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아주경제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파이낸셜뉴스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헤럴드경제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전문지 </a:t>
            </a:r>
            <a:r>
              <a:rPr lang="en-US" altLang="ko-KR" dirty="0">
                <a:sym typeface="Barlow Semi Condensed"/>
              </a:rPr>
              <a:t>2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 err="1">
                <a:sym typeface="Barlow Semi Condensed"/>
              </a:rPr>
              <a:t>디지털타임즈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전자신문</a:t>
            </a:r>
            <a:r>
              <a:rPr lang="en-US" altLang="ko-KR" dirty="0">
                <a:sym typeface="Barlow Semi Condensed"/>
              </a:rPr>
              <a:t>)</a:t>
            </a:r>
            <a:endParaRPr dirty="0"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812612" y="3744186"/>
            <a:ext cx="7808013" cy="81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(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경제일반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국제경제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취업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/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창업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사회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사회일반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노동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복지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사건사고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여성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장애인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의료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건강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문화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미술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건축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요리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여행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출판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국제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국제일반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중국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일본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유럽 </a:t>
            </a:r>
            <a:r>
              <a:rPr lang="en-US" altLang="ko-KR" dirty="0">
                <a:sym typeface="Barlow Semi Condensed"/>
              </a:rPr>
              <a:t>EU, </a:t>
            </a:r>
            <a:r>
              <a:rPr lang="ko-KR" altLang="en-US" dirty="0">
                <a:sym typeface="Barlow Semi Condensed"/>
              </a:rPr>
              <a:t>러시아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미국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북미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중남미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아프리카</a:t>
            </a:r>
            <a:r>
              <a:rPr lang="en-US" altLang="ko-KR" dirty="0">
                <a:sym typeface="Barlow Semi Condensed"/>
              </a:rPr>
              <a:t>)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813730" y="1238904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0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CEC179-E9AD-2CAA-129A-9240AB14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755766"/>
            <a:ext cx="4456311" cy="2652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A0C723-1B3D-808B-644E-E5602EC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32" y="1744553"/>
            <a:ext cx="4466368" cy="262293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치매에 대해서는 부정적 기사가 많은 반면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파킨슨의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경우 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긍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부정 반복되는 경향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433327" y="2833438"/>
            <a:ext cx="3982262" cy="112177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878110" y="2449750"/>
            <a:ext cx="3977132" cy="1659033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63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70C3B30-D080-CD04-A943-576B3CDA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43" y="1755766"/>
            <a:ext cx="4343399" cy="265248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긍정적으로 뜨는 키워드 중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100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노인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봉사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BUT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시간이 흐를수록 기사는 감소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878110" y="2449750"/>
            <a:ext cx="3622201" cy="10153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B1EAF-9117-DDFF-9084-5293B5D0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" y="1755766"/>
            <a:ext cx="4200157" cy="2652482"/>
          </a:xfrm>
          <a:prstGeom prst="rect">
            <a:avLst/>
          </a:prstGeom>
        </p:spPr>
      </p:pic>
      <p:sp>
        <p:nvSpPr>
          <p:cNvPr id="10" name="Google Shape;148;p6">
            <a:extLst>
              <a:ext uri="{FF2B5EF4-FFF2-40B4-BE49-F238E27FC236}">
                <a16:creationId xmlns:a16="http://schemas.microsoft.com/office/drawing/2014/main" id="{89BB5A4D-3413-195F-8B26-D13C8962EDDA}"/>
              </a:ext>
            </a:extLst>
          </p:cNvPr>
          <p:cNvSpPr/>
          <p:nvPr/>
        </p:nvSpPr>
        <p:spPr>
          <a:xfrm>
            <a:off x="558865" y="2252491"/>
            <a:ext cx="3688282" cy="1056194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08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B178851-AA5D-BF6D-016A-6424CC41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07" y="1671722"/>
            <a:ext cx="4567251" cy="2687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A1AF28-4A58-E106-083B-D7127639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" y="1671722"/>
            <a:ext cx="4548558" cy="268745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긍정감성으로 뜨는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독거노인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세대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가족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BUT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핵가족화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1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인가구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증가로 점차 부정적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5035178" y="2449750"/>
            <a:ext cx="3886238" cy="11296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;p6">
            <a:extLst>
              <a:ext uri="{FF2B5EF4-FFF2-40B4-BE49-F238E27FC236}">
                <a16:creationId xmlns:a16="http://schemas.microsoft.com/office/drawing/2014/main" id="{89BB5A4D-3413-195F-8B26-D13C8962EDDA}"/>
              </a:ext>
            </a:extLst>
          </p:cNvPr>
          <p:cNvSpPr/>
          <p:nvPr/>
        </p:nvSpPr>
        <p:spPr>
          <a:xfrm>
            <a:off x="558865" y="2252491"/>
            <a:ext cx="3688282" cy="115846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02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767546" y="327866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</a:t>
            </a:r>
            <a:r>
              <a:rPr lang="ko-KR" altLang="en-US" dirty="0"/>
              <a:t>에 대한 긍정</a:t>
            </a:r>
            <a:r>
              <a:rPr lang="en-US" altLang="ko-KR" dirty="0"/>
              <a:t>/</a:t>
            </a:r>
            <a:r>
              <a:rPr lang="ko-KR" altLang="en-US" dirty="0"/>
              <a:t>부정 인사이트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545336"/>
            <a:ext cx="209205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 겪게 될 노화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938528"/>
            <a:ext cx="226650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타자화 할 수 없는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우리 모두가 겪게 될 상황에 대해서는 긍정적</a:t>
            </a:r>
            <a:endParaRPr dirty="0"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1" y="1545336"/>
            <a:ext cx="203887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활동적</a:t>
            </a: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생산적 미래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1" y="1938528"/>
            <a:ext cx="19842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100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실버산업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노인봉사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문화지원 등</a:t>
            </a:r>
            <a:endParaRPr lang="en-US" altLang="ko-KR"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참여적 컨텐츠에 긍정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02969" y="3224463"/>
            <a:ext cx="241392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워딩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자체가 부정적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노인빈곤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노인혐오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치매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안락사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망각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세대 갈등 등 부</a:t>
            </a:r>
            <a:r>
              <a:rPr lang="ko-KR" altLang="en-US" sz="1600" dirty="0">
                <a:solidFill>
                  <a:schemeClr val="dk2"/>
                </a:solidFill>
              </a:rPr>
              <a:t>정성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213306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오직 수혜자인 노년층 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08763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노년층에 대한 경제적 부담이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느껴질때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 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)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노인부양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노인연금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   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 주택문제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등</a:t>
            </a:r>
            <a:endParaRPr dirty="0"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01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03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2312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04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02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D0818B-C3C6-190E-FEBC-D9BC3254E148}"/>
              </a:ext>
            </a:extLst>
          </p:cNvPr>
          <p:cNvSpPr/>
          <p:nvPr/>
        </p:nvSpPr>
        <p:spPr>
          <a:xfrm>
            <a:off x="439153" y="1329489"/>
            <a:ext cx="6994919" cy="1575974"/>
          </a:xfrm>
          <a:prstGeom prst="roundRect">
            <a:avLst/>
          </a:prstGeom>
          <a:noFill/>
          <a:ln>
            <a:solidFill>
              <a:srgbClr val="179C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7CC2E8-6967-4680-7801-7133D8194359}"/>
              </a:ext>
            </a:extLst>
          </p:cNvPr>
          <p:cNvSpPr/>
          <p:nvPr/>
        </p:nvSpPr>
        <p:spPr>
          <a:xfrm>
            <a:off x="1557528" y="3071342"/>
            <a:ext cx="7105209" cy="1678406"/>
          </a:xfrm>
          <a:prstGeom prst="roundRect">
            <a:avLst/>
          </a:prstGeom>
          <a:noFill/>
          <a:ln>
            <a:solidFill>
              <a:srgbClr val="B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5CC6A79-6E32-EB06-DC3C-EDBC157BD6C9}"/>
              </a:ext>
            </a:extLst>
          </p:cNvPr>
          <p:cNvSpPr/>
          <p:nvPr/>
        </p:nvSpPr>
        <p:spPr>
          <a:xfrm rot="21195537">
            <a:off x="7350153" y="1872556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179C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EACC70F-E4E8-66B8-C90D-37EFA4C222B4}"/>
              </a:ext>
            </a:extLst>
          </p:cNvPr>
          <p:cNvSpPr/>
          <p:nvPr/>
        </p:nvSpPr>
        <p:spPr>
          <a:xfrm rot="11093799" flipV="1">
            <a:off x="538104" y="3615272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058779" y="188000"/>
            <a:ext cx="72129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 </a:t>
            </a:r>
            <a:r>
              <a:rPr lang="ko-KR" altLang="en-US" dirty="0"/>
              <a:t>뉴스에 대해 </a:t>
            </a:r>
            <a:r>
              <a:rPr lang="en-US" altLang="ko-KR" dirty="0">
                <a:solidFill>
                  <a:schemeClr val="accent5"/>
                </a:solidFill>
              </a:rPr>
              <a:t>AI</a:t>
            </a:r>
            <a:r>
              <a:rPr lang="ko-KR" altLang="en-US" dirty="0">
                <a:solidFill>
                  <a:schemeClr val="accent5"/>
                </a:solidFill>
              </a:rPr>
              <a:t>가 뽑은 연령대별</a:t>
            </a:r>
            <a:r>
              <a:rPr lang="ko-KR" altLang="en-US" dirty="0"/>
              <a:t> </a:t>
            </a:r>
            <a:r>
              <a:rPr lang="ko-KR" altLang="en-US" dirty="0" err="1"/>
              <a:t>말말말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283914" y="931735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장노년층과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경제활동 인구 비교되는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2030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2701" name="Google Shape;2701;p49"/>
          <p:cNvCxnSpPr>
            <a:cxnSpLocks/>
            <a:endCxn id="2712" idx="2"/>
          </p:cNvCxnSpPr>
          <p:nvPr/>
        </p:nvCxnSpPr>
        <p:spPr>
          <a:xfrm>
            <a:off x="3522097" y="2876482"/>
            <a:ext cx="8784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2" name="Google Shape;2702;p49"/>
          <p:cNvCxnSpPr>
            <a:cxnSpLocks/>
            <a:stCxn id="2712" idx="6"/>
          </p:cNvCxnSpPr>
          <p:nvPr/>
        </p:nvCxnSpPr>
        <p:spPr>
          <a:xfrm>
            <a:off x="5383575" y="2876482"/>
            <a:ext cx="1009196" cy="72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3" name="Google Shape;2703;p49"/>
          <p:cNvCxnSpPr>
            <a:cxnSpLocks/>
            <a:endCxn id="2705" idx="2"/>
          </p:cNvCxnSpPr>
          <p:nvPr/>
        </p:nvCxnSpPr>
        <p:spPr>
          <a:xfrm flipV="1">
            <a:off x="1901206" y="2878885"/>
            <a:ext cx="605652" cy="48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49"/>
          <p:cNvCxnSpPr/>
          <p:nvPr/>
        </p:nvCxnSpPr>
        <p:spPr>
          <a:xfrm>
            <a:off x="2997749" y="3179901"/>
            <a:ext cx="0" cy="3582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2506858" y="2387357"/>
            <a:ext cx="983055" cy="983055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09" name="Google Shape;2709;p49"/>
          <p:cNvCxnSpPr>
            <a:cxnSpLocks/>
          </p:cNvCxnSpPr>
          <p:nvPr/>
        </p:nvCxnSpPr>
        <p:spPr>
          <a:xfrm rot="10800000">
            <a:off x="4863985" y="2115680"/>
            <a:ext cx="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4400531" y="2384960"/>
            <a:ext cx="983044" cy="983044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3" name="Google Shape;2713;p49"/>
          <p:cNvCxnSpPr/>
          <p:nvPr/>
        </p:nvCxnSpPr>
        <p:spPr>
          <a:xfrm>
            <a:off x="6917016" y="3169342"/>
            <a:ext cx="0" cy="357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4" name="Google Shape;2714;p49"/>
          <p:cNvGrpSpPr/>
          <p:nvPr/>
        </p:nvGrpSpPr>
        <p:grpSpPr>
          <a:xfrm>
            <a:off x="6424955" y="2376211"/>
            <a:ext cx="983044" cy="983044"/>
            <a:chOff x="6626363" y="2480342"/>
            <a:chExt cx="808956" cy="808956"/>
          </a:xfrm>
        </p:grpSpPr>
        <p:sp>
          <p:nvSpPr>
            <p:cNvPr id="2715" name="Google Shape;2715;p49"/>
            <p:cNvSpPr/>
            <p:nvPr/>
          </p:nvSpPr>
          <p:spPr>
            <a:xfrm>
              <a:off x="6626363" y="2480342"/>
              <a:ext cx="808956" cy="80895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729729" y="2583719"/>
              <a:ext cx="602414" cy="602414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1348105" y="2112967"/>
            <a:ext cx="0" cy="3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856397" y="2384545"/>
            <a:ext cx="983087" cy="983459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1307798" y="2097715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1" name="Google Shape;2721;p49"/>
          <p:cNvSpPr/>
          <p:nvPr/>
        </p:nvSpPr>
        <p:spPr>
          <a:xfrm>
            <a:off x="4826719" y="210081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2" name="Google Shape;2722;p49"/>
          <p:cNvSpPr/>
          <p:nvPr/>
        </p:nvSpPr>
        <p:spPr>
          <a:xfrm>
            <a:off x="2957316" y="3538117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3" name="Google Shape;2723;p49"/>
          <p:cNvSpPr/>
          <p:nvPr/>
        </p:nvSpPr>
        <p:spPr>
          <a:xfrm>
            <a:off x="6876876" y="3527558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4" name="Google Shape;2724;p49"/>
          <p:cNvSpPr txBox="1"/>
          <p:nvPr/>
        </p:nvSpPr>
        <p:spPr>
          <a:xfrm>
            <a:off x="982006" y="2727449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2030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2630066" y="27174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4050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4521988" y="2723731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60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564277" y="2725983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7080</a:t>
            </a:r>
            <a:endParaRPr sz="18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E9765-BBE6-A563-6CE2-A21E539837B9}"/>
              </a:ext>
            </a:extLst>
          </p:cNvPr>
          <p:cNvSpPr txBox="1"/>
          <p:nvPr/>
        </p:nvSpPr>
        <p:spPr>
          <a:xfrm>
            <a:off x="283914" y="1585939"/>
            <a:ext cx="22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우리도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쉬고싶다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b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취업자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추월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Google Shape;2695;p49">
            <a:extLst>
              <a:ext uri="{FF2B5EF4-FFF2-40B4-BE49-F238E27FC236}">
                <a16:creationId xmlns:a16="http://schemas.microsoft.com/office/drawing/2014/main" id="{439B0E95-104B-ACCB-D328-02EFE3AC43FE}"/>
              </a:ext>
            </a:extLst>
          </p:cNvPr>
          <p:cNvSpPr txBox="1"/>
          <p:nvPr/>
        </p:nvSpPr>
        <p:spPr>
          <a:xfrm>
            <a:off x="1892815" y="3629028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40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대부터 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준비해야하는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은퇴 후 라이프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6D66F-84C4-A05F-9EBF-A182DE671BCC}"/>
              </a:ext>
            </a:extLst>
          </p:cNvPr>
          <p:cNvSpPr txBox="1"/>
          <p:nvPr/>
        </p:nvSpPr>
        <p:spPr>
          <a:xfrm>
            <a:off x="1141045" y="4282646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“40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 다른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직업찾고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대엔 인생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막 실행준비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“50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대이상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신중년층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인생 이모작 가능케 유도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Google Shape;2695;p49">
            <a:extLst>
              <a:ext uri="{FF2B5EF4-FFF2-40B4-BE49-F238E27FC236}">
                <a16:creationId xmlns:a16="http://schemas.microsoft.com/office/drawing/2014/main" id="{63BCE423-74CE-F95E-E470-E21B435D249A}"/>
              </a:ext>
            </a:extLst>
          </p:cNvPr>
          <p:cNvSpPr txBox="1"/>
          <p:nvPr/>
        </p:nvSpPr>
        <p:spPr>
          <a:xfrm>
            <a:off x="3788886" y="929590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일자리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/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취창업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관심 고조</a:t>
            </a:r>
            <a:endParaRPr lang="en-US" altLang="ko-KR"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건강 뉴스 관심도 최고조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C009-B5E2-AA50-C8BB-BC3FF107F2F5}"/>
              </a:ext>
            </a:extLst>
          </p:cNvPr>
          <p:cNvSpPr txBox="1"/>
          <p:nvPr/>
        </p:nvSpPr>
        <p:spPr>
          <a:xfrm>
            <a:off x="3037116" y="1583794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일할 수 있을 때 까지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불안한 노후에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정년은 대세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지난해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이상 치매노인환자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예방법은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Google Shape;2695;p49">
            <a:extLst>
              <a:ext uri="{FF2B5EF4-FFF2-40B4-BE49-F238E27FC236}">
                <a16:creationId xmlns:a16="http://schemas.microsoft.com/office/drawing/2014/main" id="{5326A691-C078-B55C-261D-33B1DDEE1CDF}"/>
              </a:ext>
            </a:extLst>
          </p:cNvPr>
          <p:cNvSpPr txBox="1"/>
          <p:nvPr/>
        </p:nvSpPr>
        <p:spPr>
          <a:xfrm>
            <a:off x="5806777" y="3633286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정신건강 염려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vs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활동적 노년세대도 다수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(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양극화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)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03EE2-5C38-1C6A-D7C7-C7F703EE08B9}"/>
              </a:ext>
            </a:extLst>
          </p:cNvPr>
          <p:cNvSpPr txBox="1"/>
          <p:nvPr/>
        </p:nvSpPr>
        <p:spPr>
          <a:xfrm>
            <a:off x="4826719" y="4286904"/>
            <a:ext cx="4184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자녀에게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짐되기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싫어 스스로 세상 떠난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극단적선택 증가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유투버가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요즘 시니어 활동적 노화에 관심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345034" y="1725599"/>
            <a:ext cx="6453931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Forget me,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90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956100" y="279584"/>
            <a:ext cx="735932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사라지는 일기장 </a:t>
            </a:r>
            <a:r>
              <a:rPr lang="en-US" altLang="ko-KR" dirty="0"/>
              <a:t>(conceptual)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numeric data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572000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0" name="Google Shape;3500;p61"/>
          <p:cNvSpPr/>
          <p:nvPr/>
        </p:nvSpPr>
        <p:spPr>
          <a:xfrm>
            <a:off x="4757100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1" name="Google Shape;3501;p61"/>
          <p:cNvSpPr/>
          <p:nvPr/>
        </p:nvSpPr>
        <p:spPr>
          <a:xfrm>
            <a:off x="1708425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2" name="Google Shape;3502;p61"/>
          <p:cNvSpPr/>
          <p:nvPr/>
        </p:nvSpPr>
        <p:spPr>
          <a:xfrm>
            <a:off x="1893525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874376" y="2402030"/>
            <a:ext cx="2084700" cy="53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왜 노화는 괜찮고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노후는 불편할까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?</a:t>
            </a:r>
            <a:endParaRPr sz="1200" dirty="0"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30174" y="2402030"/>
            <a:ext cx="2084700" cy="60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고령사회 전후로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ym typeface="Barlow Semi Condensed"/>
              </a:rPr>
              <a:t>ageism </a:t>
            </a:r>
            <a:r>
              <a:rPr lang="ko-KR" altLang="en-US" sz="1200" dirty="0">
                <a:sym typeface="Barlow Semi Condensed"/>
              </a:rPr>
              <a:t>관련 키워드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어떻게 변화하는지</a:t>
            </a:r>
            <a:endParaRPr sz="1200" dirty="0"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874376" y="218274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 감성분석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55232" y="2155448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트렌드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11324" y="1789990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555526" y="1784819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그림 1">
            <a:hlinkClick r:id="rId3" action="ppaction://hlinkfile"/>
            <a:extLst>
              <a:ext uri="{FF2B5EF4-FFF2-40B4-BE49-F238E27FC236}">
                <a16:creationId xmlns:a16="http://schemas.microsoft.com/office/drawing/2014/main" id="{80BE4140-F595-24BB-26DC-82926A53F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24"/>
          <a:stretch/>
        </p:blipFill>
        <p:spPr>
          <a:xfrm>
            <a:off x="2168782" y="3248618"/>
            <a:ext cx="1857601" cy="10685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BF1178-16AB-5E96-5B6E-62D36F9C0A0C}"/>
              </a:ext>
            </a:extLst>
          </p:cNvPr>
          <p:cNvSpPr/>
          <p:nvPr/>
        </p:nvSpPr>
        <p:spPr>
          <a:xfrm>
            <a:off x="3377008" y="3390212"/>
            <a:ext cx="267388" cy="7493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85B57F-0F90-52CD-D861-4D42FD18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7" r="10258"/>
          <a:stretch/>
        </p:blipFill>
        <p:spPr bwMode="auto">
          <a:xfrm>
            <a:off x="3846418" y="1459149"/>
            <a:ext cx="660217" cy="33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CC856A-5F49-50E5-FCCD-D07D6F5E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79919" y="3968309"/>
            <a:ext cx="1879738" cy="104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2F1BC-DDF8-B487-E9B0-FC00632A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90195" y="2847286"/>
            <a:ext cx="1879738" cy="1095652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7B151BB7-CCCA-B6A4-9782-5BB521E9CCBE}"/>
              </a:ext>
            </a:extLst>
          </p:cNvPr>
          <p:cNvSpPr/>
          <p:nvPr/>
        </p:nvSpPr>
        <p:spPr>
          <a:xfrm>
            <a:off x="5340865" y="4435813"/>
            <a:ext cx="1618211" cy="428103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8" name="Google Shape;148;p6">
            <a:extLst>
              <a:ext uri="{FF2B5EF4-FFF2-40B4-BE49-F238E27FC236}">
                <a16:creationId xmlns:a16="http://schemas.microsoft.com/office/drawing/2014/main" id="{28B39D4B-9EC7-3F1F-C919-38057F7AC1C0}"/>
              </a:ext>
            </a:extLst>
          </p:cNvPr>
          <p:cNvSpPr/>
          <p:nvPr/>
        </p:nvSpPr>
        <p:spPr>
          <a:xfrm>
            <a:off x="4952428" y="3226816"/>
            <a:ext cx="1652654" cy="43227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0A38BBBD-B16E-A0FD-193D-46FCAB267555}"/>
              </a:ext>
            </a:extLst>
          </p:cNvPr>
          <p:cNvSpPr/>
          <p:nvPr/>
        </p:nvSpPr>
        <p:spPr>
          <a:xfrm>
            <a:off x="6832166" y="2159237"/>
            <a:ext cx="1740080" cy="1362949"/>
          </a:xfrm>
          <a:prstGeom prst="leftArrowCallout">
            <a:avLst>
              <a:gd name="adj1" fmla="val 24040"/>
              <a:gd name="adj2" fmla="val 25000"/>
              <a:gd name="adj3" fmla="val 17381"/>
              <a:gd name="adj4" fmla="val 755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[fact-check!]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노화에 대한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나이듦에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대한 정보가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부족할때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우리는 불편감을 느낀다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겪어보지 않아서 그래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인터뷰 연결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203277" y="3749041"/>
            <a:ext cx="4937700" cy="107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/>
              <a:t>E.O.D</a:t>
            </a:r>
            <a:endParaRPr sz="7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C4D4F-B920-F5DB-6C9A-CE97E671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57" y="143560"/>
            <a:ext cx="3412541" cy="34125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5C08A7B-D77C-7A75-DE93-3FC69D1C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146"/>
            <a:ext cx="8089153" cy="57270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T&amp;C</a:t>
            </a:r>
            <a:r>
              <a:rPr lang="ko-KR" altLang="en-US" sz="3200" dirty="0">
                <a:solidFill>
                  <a:schemeClr val="accent5"/>
                </a:solidFill>
              </a:rPr>
              <a:t>재단에 드리고 싶은 제안 </a:t>
            </a:r>
            <a:r>
              <a:rPr lang="en-US" altLang="ko-KR" sz="3200" dirty="0">
                <a:solidFill>
                  <a:schemeClr val="accent5"/>
                </a:solidFill>
              </a:rPr>
              <a:t>(IDEA)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62370C9B-4FB4-BD95-2C83-1932FBE3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5" y="1035279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전시에 노년세대의 참여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3A7F4036-D8A5-85DF-0688-31B836DA601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8175" y="1336956"/>
            <a:ext cx="6838989" cy="610800"/>
          </a:xfrm>
        </p:spPr>
        <p:txBody>
          <a:bodyPr/>
          <a:lstStyle/>
          <a:p>
            <a:r>
              <a:rPr lang="ko-KR" altLang="en-US" dirty="0" err="1"/>
              <a:t>신이어마켙</a:t>
            </a:r>
            <a:r>
              <a:rPr lang="ko-KR" altLang="en-US" dirty="0"/>
              <a:t> 할머니들께서 그리거나 직접 쓴 손글씨의 </a:t>
            </a:r>
            <a:r>
              <a:rPr lang="ko-KR" altLang="en-US" dirty="0" err="1"/>
              <a:t>굿즈</a:t>
            </a:r>
            <a:r>
              <a:rPr lang="ko-KR" altLang="en-US" dirty="0"/>
              <a:t> 혹은 도록</a:t>
            </a:r>
            <a:endParaRPr lang="en-US" altLang="ko-KR" dirty="0"/>
          </a:p>
          <a:p>
            <a:r>
              <a:rPr lang="ko-KR" altLang="en-US" dirty="0"/>
              <a:t>동화구연 할머니들이 들려주는 전시 설명</a:t>
            </a:r>
            <a:r>
              <a:rPr lang="en-US" altLang="ko-KR" dirty="0"/>
              <a:t>(</a:t>
            </a:r>
            <a:r>
              <a:rPr lang="ko-KR" altLang="en-US" dirty="0"/>
              <a:t>도슨트</a:t>
            </a:r>
            <a:r>
              <a:rPr lang="en-US" altLang="ko-KR" dirty="0"/>
              <a:t>)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334D8A51-E7CD-9F4E-71D1-B26D2A5ADB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08175" y="2286515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CSEC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4E160ED8-7DDF-62ED-0E42-505337B933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08175" y="2609979"/>
            <a:ext cx="7140262" cy="610800"/>
          </a:xfrm>
        </p:spPr>
        <p:txBody>
          <a:bodyPr/>
          <a:lstStyle/>
          <a:p>
            <a:r>
              <a:rPr lang="ko-KR" altLang="en-US" dirty="0"/>
              <a:t>일회성</a:t>
            </a:r>
            <a:r>
              <a:rPr lang="en-US" altLang="ko-KR" dirty="0"/>
              <a:t>/</a:t>
            </a:r>
            <a:r>
              <a:rPr lang="ko-KR" altLang="en-US" dirty="0"/>
              <a:t>단기적 교육의 개입이 아닌 장기적</a:t>
            </a:r>
            <a:r>
              <a:rPr lang="en-US" altLang="ko-KR" dirty="0"/>
              <a:t>/</a:t>
            </a:r>
            <a:r>
              <a:rPr lang="ko-KR" altLang="en-US" dirty="0"/>
              <a:t>전략적 개입이 행동변화</a:t>
            </a:r>
            <a:r>
              <a:rPr lang="en-US" altLang="ko-KR" dirty="0"/>
              <a:t>, </a:t>
            </a:r>
            <a:r>
              <a:rPr lang="ko-KR" altLang="en-US" dirty="0"/>
              <a:t>인식개선에 효과적</a:t>
            </a:r>
            <a:endParaRPr lang="en-US" altLang="ko-KR" dirty="0"/>
          </a:p>
          <a:p>
            <a:r>
              <a:rPr lang="ko-KR" altLang="en-US" dirty="0"/>
              <a:t>사회적가치연구원 </a:t>
            </a:r>
            <a:r>
              <a:rPr lang="en-US" altLang="ko-KR" dirty="0"/>
              <a:t>: </a:t>
            </a:r>
            <a:r>
              <a:rPr lang="ko-KR" altLang="en-US" dirty="0"/>
              <a:t>사회적가치 주제의 수업개설 지원사업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매 학기 업데이트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Ageism, </a:t>
            </a:r>
            <a:r>
              <a:rPr lang="ko-KR" altLang="en-US" dirty="0">
                <a:sym typeface="Wingdings" panose="05000000000000000000" pitchFamily="2" charset="2"/>
              </a:rPr>
              <a:t>세대공감 주제로 </a:t>
            </a:r>
            <a:r>
              <a:rPr lang="ko-KR" altLang="en-US" dirty="0"/>
              <a:t>수업 개설 </a:t>
            </a:r>
            <a:r>
              <a:rPr lang="ko-KR" altLang="en-US" dirty="0" err="1"/>
              <a:t>교수자</a:t>
            </a:r>
            <a:r>
              <a:rPr lang="ko-KR" altLang="en-US" dirty="0"/>
              <a:t> 지원사업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다수의 참여 및 공론화 가능</a:t>
            </a:r>
            <a:endParaRPr lang="ko-KR" altLang="en-US" dirty="0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C9A93F84-0B9E-5D2B-ADD6-6936DA5A01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407693" y="3738040"/>
            <a:ext cx="6780071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現 사업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노년세대와 청소년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청년의 접점 확대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 SE)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6BB5A250-01BD-157E-349F-DAD3B201572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07693" y="4039712"/>
            <a:ext cx="6839471" cy="610800"/>
          </a:xfrm>
        </p:spPr>
        <p:txBody>
          <a:bodyPr/>
          <a:lstStyle/>
          <a:p>
            <a:r>
              <a:rPr lang="ko-KR" altLang="en-US" dirty="0"/>
              <a:t>현재 진행중인 </a:t>
            </a:r>
            <a:r>
              <a:rPr lang="ko-KR" altLang="en-US" dirty="0" err="1"/>
              <a:t>티앤씨재단의</a:t>
            </a:r>
            <a:r>
              <a:rPr lang="ko-KR" altLang="en-US" dirty="0"/>
              <a:t> 사업을 확장하여 세대간 교류</a:t>
            </a:r>
            <a:r>
              <a:rPr lang="en-US" altLang="ko-KR" dirty="0"/>
              <a:t>, </a:t>
            </a:r>
            <a:r>
              <a:rPr lang="ko-KR" altLang="en-US" dirty="0"/>
              <a:t>접촉이 늘어날 수 있는</a:t>
            </a:r>
            <a:endParaRPr lang="en-US" altLang="ko-KR" dirty="0"/>
          </a:p>
          <a:p>
            <a:r>
              <a:rPr lang="ko-KR" altLang="en-US" dirty="0"/>
              <a:t>봉사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 </a:t>
            </a:r>
            <a:r>
              <a:rPr lang="ko-KR" altLang="en-US" dirty="0"/>
              <a:t>사업의 확대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단독 진행보다 사회적경제 파트너십과의 </a:t>
            </a:r>
            <a:r>
              <a:rPr lang="en-US" altLang="ko-KR" dirty="0">
                <a:sym typeface="Wingdings" panose="05000000000000000000" pitchFamily="2" charset="2"/>
              </a:rPr>
              <a:t>collab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7E5CA18-6B72-8EF3-30B7-DDC58331A6A8}"/>
              </a:ext>
            </a:extLst>
          </p:cNvPr>
          <p:cNvSpPr/>
          <p:nvPr/>
        </p:nvSpPr>
        <p:spPr>
          <a:xfrm>
            <a:off x="896353" y="1035279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5DE734F-768F-908F-638C-BBFF9D924235}"/>
              </a:ext>
            </a:extLst>
          </p:cNvPr>
          <p:cNvSpPr/>
          <p:nvPr/>
        </p:nvSpPr>
        <p:spPr>
          <a:xfrm>
            <a:off x="890817" y="229223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FEB3E33-B2FF-6D9B-BFD7-4DBEA771B8A0}"/>
              </a:ext>
            </a:extLst>
          </p:cNvPr>
          <p:cNvSpPr/>
          <p:nvPr/>
        </p:nvSpPr>
        <p:spPr>
          <a:xfrm>
            <a:off x="890817" y="377578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5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49950" y="123552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키워드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610391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재단 측과 논의를 통해 도출한 키워드로 검색 실시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고령화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부양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세대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갈등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의료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경제적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자립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빈곤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독거노인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en-US" altLang="ko-KR" dirty="0">
                <a:solidFill>
                  <a:schemeClr val="dk2"/>
                </a:solidFill>
              </a:rPr>
              <a:t> </a:t>
            </a:r>
            <a:r>
              <a:rPr lang="ko-KR" altLang="en-US" dirty="0">
                <a:solidFill>
                  <a:schemeClr val="dk2"/>
                </a:solidFill>
              </a:rPr>
              <a:t>고령사회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가족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사고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건강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질병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은퇴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연령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노인대상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범죄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복지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혐오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연금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알츠하이머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치매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안락사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노화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돌봄서비스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문화지원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실버산업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노인복지시설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망각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소회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재취업 등 약 </a:t>
            </a:r>
            <a:r>
              <a:rPr lang="en-US" altLang="ko-KR" dirty="0">
                <a:solidFill>
                  <a:schemeClr val="dk2"/>
                </a:solidFill>
              </a:rPr>
              <a:t>40</a:t>
            </a:r>
            <a:r>
              <a:rPr lang="ko-KR" altLang="en-US" dirty="0">
                <a:solidFill>
                  <a:schemeClr val="dk2"/>
                </a:solidFill>
              </a:rPr>
              <a:t>여개의 키워드</a:t>
            </a:r>
            <a:endParaRPr lang="en-US" altLang="ko-KR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2"/>
                </a:solidFill>
              </a:rPr>
              <a:t> 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</p:txBody>
      </p:sp>
      <p:grpSp>
        <p:nvGrpSpPr>
          <p:cNvPr id="2" name="Google Shape;2206;p40">
            <a:extLst>
              <a:ext uri="{FF2B5EF4-FFF2-40B4-BE49-F238E27FC236}">
                <a16:creationId xmlns:a16="http://schemas.microsoft.com/office/drawing/2014/main" id="{9993E51F-803D-EB65-DD89-9B952B4631C2}"/>
              </a:ext>
            </a:extLst>
          </p:cNvPr>
          <p:cNvGrpSpPr/>
          <p:nvPr/>
        </p:nvGrpSpPr>
        <p:grpSpPr>
          <a:xfrm>
            <a:off x="829154" y="1243574"/>
            <a:ext cx="420796" cy="421770"/>
            <a:chOff x="-3137650" y="2408950"/>
            <a:chExt cx="291450" cy="292125"/>
          </a:xfrm>
        </p:grpSpPr>
        <p:sp>
          <p:nvSpPr>
            <p:cNvPr id="3" name="Google Shape;2207;p40">
              <a:extLst>
                <a:ext uri="{FF2B5EF4-FFF2-40B4-BE49-F238E27FC236}">
                  <a16:creationId xmlns:a16="http://schemas.microsoft.com/office/drawing/2014/main" id="{AB7DAEAE-66AA-5F21-87B4-64CF4D1318C1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Google Shape;2208;p40">
              <a:extLst>
                <a:ext uri="{FF2B5EF4-FFF2-40B4-BE49-F238E27FC236}">
                  <a16:creationId xmlns:a16="http://schemas.microsoft.com/office/drawing/2014/main" id="{1FEE146B-24E5-DF88-E873-8E587DB1CA78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Google Shape;2209;p40">
              <a:extLst>
                <a:ext uri="{FF2B5EF4-FFF2-40B4-BE49-F238E27FC236}">
                  <a16:creationId xmlns:a16="http://schemas.microsoft.com/office/drawing/2014/main" id="{3A75E3AF-4C3F-ED5F-46DE-6A56A5129CB7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Google Shape;2210;p40">
              <a:extLst>
                <a:ext uri="{FF2B5EF4-FFF2-40B4-BE49-F238E27FC236}">
                  <a16:creationId xmlns:a16="http://schemas.microsoft.com/office/drawing/2014/main" id="{14B3733F-D3BA-9079-054C-6039074216D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Google Shape;2211;p40">
              <a:extLst>
                <a:ext uri="{FF2B5EF4-FFF2-40B4-BE49-F238E27FC236}">
                  <a16:creationId xmlns:a16="http://schemas.microsoft.com/office/drawing/2014/main" id="{039A4B9D-DFB9-053F-61EF-C9989A766857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Google Shape;2198;p40">
            <a:extLst>
              <a:ext uri="{FF2B5EF4-FFF2-40B4-BE49-F238E27FC236}">
                <a16:creationId xmlns:a16="http://schemas.microsoft.com/office/drawing/2014/main" id="{56419A01-01F2-E6E6-6DC6-1C6A88A14106}"/>
              </a:ext>
            </a:extLst>
          </p:cNvPr>
          <p:cNvSpPr txBox="1">
            <a:spLocks/>
          </p:cNvSpPr>
          <p:nvPr/>
        </p:nvSpPr>
        <p:spPr>
          <a:xfrm>
            <a:off x="1249950" y="3367254"/>
            <a:ext cx="215837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데이터 스펙</a:t>
            </a:r>
          </a:p>
        </p:txBody>
      </p:sp>
      <p:sp>
        <p:nvSpPr>
          <p:cNvPr id="17" name="Google Shape;2201;p40">
            <a:extLst>
              <a:ext uri="{FF2B5EF4-FFF2-40B4-BE49-F238E27FC236}">
                <a16:creationId xmlns:a16="http://schemas.microsoft.com/office/drawing/2014/main" id="{87682676-29D6-4C94-1D26-E9AAA2466370}"/>
              </a:ext>
            </a:extLst>
          </p:cNvPr>
          <p:cNvSpPr txBox="1">
            <a:spLocks/>
          </p:cNvSpPr>
          <p:nvPr/>
        </p:nvSpPr>
        <p:spPr>
          <a:xfrm>
            <a:off x="812612" y="3744186"/>
            <a:ext cx="7808013" cy="81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키워드 </a:t>
            </a:r>
            <a:r>
              <a:rPr lang="en-US" altLang="ko-KR" dirty="0"/>
              <a:t>1</a:t>
            </a:r>
            <a:r>
              <a:rPr lang="ko-KR" altLang="en-US" dirty="0"/>
              <a:t>개 기준 </a:t>
            </a:r>
            <a:r>
              <a:rPr lang="en-US" altLang="ko-KR" dirty="0"/>
              <a:t>1</a:t>
            </a:r>
            <a:r>
              <a:rPr lang="ko-KR" altLang="en-US" dirty="0"/>
              <a:t>일치</a:t>
            </a:r>
            <a:r>
              <a:rPr lang="en-US" altLang="ko-KR" dirty="0"/>
              <a:t>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  1</a:t>
            </a:r>
            <a:r>
              <a:rPr lang="ko-KR" altLang="en-US" dirty="0">
                <a:sym typeface="Wingdings" panose="05000000000000000000" pitchFamily="2" charset="2"/>
              </a:rPr>
              <a:t>달치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20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 1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일</a:t>
            </a:r>
            <a:r>
              <a:rPr lang="en-US" altLang="ko-KR" dirty="0">
                <a:sym typeface="Wingdings" panose="05000000000000000000" pitchFamily="2" charset="2"/>
              </a:rPr>
              <a:t>)  10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개 키워드를 위해 </a:t>
            </a:r>
            <a:r>
              <a:rPr lang="en-US" altLang="ko-KR" dirty="0"/>
              <a:t>40</a:t>
            </a:r>
            <a:r>
              <a:rPr lang="ko-KR" altLang="en-US" dirty="0"/>
              <a:t>개에 해당하는 컴퓨터 서버 확보하여 수집</a:t>
            </a:r>
            <a:endParaRPr lang="en-US" altLang="ko-K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데이터 용량은 전체 키워드 약 </a:t>
            </a:r>
            <a:r>
              <a:rPr lang="en-US" altLang="ko-KR" dirty="0"/>
              <a:t>1600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중복 키워드 제거 후 </a:t>
            </a:r>
            <a:r>
              <a:rPr lang="en-US" altLang="ko-KR" dirty="0"/>
              <a:t>470GB </a:t>
            </a:r>
            <a:r>
              <a:rPr lang="ko-KR" altLang="en-US" dirty="0"/>
              <a:t>분량의 데이터 확보</a:t>
            </a:r>
            <a:r>
              <a:rPr lang="en-US" altLang="ko-KR" dirty="0"/>
              <a:t> </a:t>
            </a:r>
          </a:p>
        </p:txBody>
      </p:sp>
      <p:grpSp>
        <p:nvGrpSpPr>
          <p:cNvPr id="18" name="Google Shape;2212;p40">
            <a:extLst>
              <a:ext uri="{FF2B5EF4-FFF2-40B4-BE49-F238E27FC236}">
                <a16:creationId xmlns:a16="http://schemas.microsoft.com/office/drawing/2014/main" id="{868A1C88-0820-58DF-68EA-F0BBF1F8F40B}"/>
              </a:ext>
            </a:extLst>
          </p:cNvPr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19" name="Google Shape;2213;p40">
              <a:extLst>
                <a:ext uri="{FF2B5EF4-FFF2-40B4-BE49-F238E27FC236}">
                  <a16:creationId xmlns:a16="http://schemas.microsoft.com/office/drawing/2014/main" id="{15FD1563-504D-F854-6F03-CFEA35006389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Google Shape;2214;p40">
              <a:extLst>
                <a:ext uri="{FF2B5EF4-FFF2-40B4-BE49-F238E27FC236}">
                  <a16:creationId xmlns:a16="http://schemas.microsoft.com/office/drawing/2014/main" id="{2BAD5F03-817E-32E7-411F-0D5D14336E3D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Google Shape;2215;p40">
              <a:extLst>
                <a:ext uri="{FF2B5EF4-FFF2-40B4-BE49-F238E27FC236}">
                  <a16:creationId xmlns:a16="http://schemas.microsoft.com/office/drawing/2014/main" id="{8663B1D6-C897-77BD-F784-C259D566A22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Google Shape;2216;p40">
              <a:extLst>
                <a:ext uri="{FF2B5EF4-FFF2-40B4-BE49-F238E27FC236}">
                  <a16:creationId xmlns:a16="http://schemas.microsoft.com/office/drawing/2014/main" id="{8D64D2AB-9BAC-D9F9-72FA-7B58F6E236CB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Google Shape;2217;p40">
              <a:extLst>
                <a:ext uri="{FF2B5EF4-FFF2-40B4-BE49-F238E27FC236}">
                  <a16:creationId xmlns:a16="http://schemas.microsoft.com/office/drawing/2014/main" id="{6B4F8987-560A-EB3F-E753-D039F57263FE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Google Shape;2218;p40">
              <a:extLst>
                <a:ext uri="{FF2B5EF4-FFF2-40B4-BE49-F238E27FC236}">
                  <a16:creationId xmlns:a16="http://schemas.microsoft.com/office/drawing/2014/main" id="{C738DFB2-73D9-FC88-FBBD-5E8A98EBB3D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Google Shape;2219;p40">
              <a:extLst>
                <a:ext uri="{FF2B5EF4-FFF2-40B4-BE49-F238E27FC236}">
                  <a16:creationId xmlns:a16="http://schemas.microsoft.com/office/drawing/2014/main" id="{921617BC-8685-631C-B92B-6BF28E0D902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20849" y="2361161"/>
            <a:ext cx="50695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우리는 어떻게 </a:t>
            </a:r>
            <a:r>
              <a:rPr lang="en-US" altLang="ko-KR" sz="4000" dirty="0"/>
              <a:t>(HOW)</a:t>
            </a:r>
            <a:br>
              <a:rPr lang="en-US" altLang="ko-KR" sz="4000" dirty="0"/>
            </a:br>
            <a:r>
              <a:rPr lang="ko-KR" altLang="en-US" sz="4000" dirty="0"/>
              <a:t>공감하지 못할까 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90794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02</a:t>
            </a:r>
            <a:endParaRPr dirty="0"/>
          </a:p>
        </p:txBody>
      </p:sp>
      <p:sp>
        <p:nvSpPr>
          <p:cNvPr id="4" name="Google Shape;2157;p38">
            <a:extLst>
              <a:ext uri="{FF2B5EF4-FFF2-40B4-BE49-F238E27FC236}">
                <a16:creationId xmlns:a16="http://schemas.microsoft.com/office/drawing/2014/main" id="{CBF1DECC-6B40-247B-6719-55277A2702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92805" y="3748281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뉴스 기사 빅데이터 기반</a:t>
            </a:r>
            <a:endParaRPr lang="en-US" altLang="ko-KR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양적연구</a:t>
            </a:r>
            <a:endParaRPr dirty="0"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3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우리나라와 글로벌 트렌드</a:t>
            </a:r>
          </a:p>
        </p:txBody>
      </p:sp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EC3AB861-80B1-C7F4-EBE5-F2B922A30D58}"/>
              </a:ext>
            </a:extLst>
          </p:cNvPr>
          <p:cNvSpPr txBox="1">
            <a:spLocks/>
          </p:cNvSpPr>
          <p:nvPr/>
        </p:nvSpPr>
        <p:spPr>
          <a:xfrm>
            <a:off x="91488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914880" y="884752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구글에서 </a:t>
            </a:r>
            <a:r>
              <a:rPr lang="en-US" altLang="ko-KR" sz="1600" dirty="0">
                <a:sym typeface="Barlow Semi Condensed"/>
              </a:rPr>
              <a:t>Ageism</a:t>
            </a:r>
            <a:r>
              <a:rPr lang="ko-KR" altLang="en-US" sz="1600" dirty="0">
                <a:sym typeface="Barlow Semi Condensed"/>
              </a:rPr>
              <a:t> 관련 검색 </a:t>
            </a:r>
            <a:r>
              <a:rPr lang="en-US" altLang="ko-KR" sz="1600" dirty="0">
                <a:sym typeface="Barlow Semi Condensed"/>
              </a:rPr>
              <a:t>Trend</a:t>
            </a:r>
            <a:r>
              <a:rPr lang="ko-KR" altLang="en-US" sz="1600" dirty="0">
                <a:sym typeface="Barlow Semi Condensed"/>
              </a:rPr>
              <a:t>를 과거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년치부터 현재까지 </a:t>
            </a:r>
            <a:r>
              <a:rPr lang="en-US" altLang="ko-KR" sz="1600" dirty="0">
                <a:sym typeface="Barlow Semi Condensed"/>
              </a:rPr>
              <a:t>AI</a:t>
            </a:r>
            <a:r>
              <a:rPr lang="ko-KR" altLang="en-US" sz="1600" dirty="0">
                <a:sym typeface="Barlow Semi Condensed"/>
              </a:rPr>
              <a:t>로 학습하여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 예측</a:t>
            </a:r>
            <a:r>
              <a:rPr lang="en-US" altLang="ko-KR" sz="1600" dirty="0">
                <a:sym typeface="Barlow Semi Condensed"/>
              </a:rPr>
              <a:t>!</a:t>
            </a:r>
            <a:r>
              <a:rPr lang="ko-KR" altLang="en-US" sz="1600" dirty="0">
                <a:sym typeface="Barlow Semi Condensed"/>
              </a:rPr>
              <a:t> 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4" name="Google Shape;2201;p40">
            <a:extLst>
              <a:ext uri="{FF2B5EF4-FFF2-40B4-BE49-F238E27FC236}">
                <a16:creationId xmlns:a16="http://schemas.microsoft.com/office/drawing/2014/main" id="{8700E003-0F88-D3B9-8BA8-A4CC20179B59}"/>
              </a:ext>
            </a:extLst>
          </p:cNvPr>
          <p:cNvSpPr txBox="1">
            <a:spLocks/>
          </p:cNvSpPr>
          <p:nvPr/>
        </p:nvSpPr>
        <p:spPr>
          <a:xfrm>
            <a:off x="794416" y="4230956"/>
            <a:ext cx="7928477" cy="978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글로벌 관심도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92%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년도에도 지속적 증가할 것으로 예측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600" dirty="0">
                <a:sym typeface="Barlow Semi Condensed"/>
              </a:rPr>
              <a:t>한국 관심도</a:t>
            </a:r>
            <a:r>
              <a:rPr lang="en-US" altLang="ko-KR" sz="1600" dirty="0">
                <a:sym typeface="Barlow Semi Condensed"/>
              </a:rPr>
              <a:t>: 95%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년도에는 한국의 저출산 고령화로 급격하게 증가할 것으로 예측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3DAB1792-339C-A3DE-4FAC-7E59FC0E9A65}"/>
              </a:ext>
            </a:extLst>
          </p:cNvPr>
          <p:cNvSpPr txBox="1">
            <a:spLocks/>
          </p:cNvSpPr>
          <p:nvPr/>
        </p:nvSpPr>
        <p:spPr>
          <a:xfrm>
            <a:off x="491137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408CA-5AC4-217E-36CC-B92F5D92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5956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7D81048A-9E4A-4F19-956A-5A40B06F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205956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BE9E-D081-ADC4-56BE-D038FE18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3450FFC7-AC55-37C8-9801-BA86546D925F}"/>
              </a:ext>
            </a:extLst>
          </p:cNvPr>
          <p:cNvSpPr txBox="1">
            <a:spLocks/>
          </p:cNvSpPr>
          <p:nvPr/>
        </p:nvSpPr>
        <p:spPr>
          <a:xfrm>
            <a:off x="91488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66C2A56F-9683-3C7F-D321-3590CE139955}"/>
              </a:ext>
            </a:extLst>
          </p:cNvPr>
          <p:cNvSpPr txBox="1">
            <a:spLocks/>
          </p:cNvSpPr>
          <p:nvPr/>
        </p:nvSpPr>
        <p:spPr>
          <a:xfrm>
            <a:off x="491137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BF15A-0EC0-9573-5AEC-C6AEE34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46392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5D53DA34-F2FE-E622-A39F-38C39BF3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846392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600" dirty="0">
                <a:sym typeface="Barlow Semi Condensed"/>
              </a:rPr>
              <a:t>에서는 구글 및 네이버 뉴스에서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Ageism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관련 검색어로 보도되는 뉴스 양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41.16%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71340-B0BB-25E0-AF58-E088C65A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870911"/>
            <a:ext cx="6647448" cy="28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</a:t>
            </a: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사회분야가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54.86%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가장 많이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증가했고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 국제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(43.57%)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경제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(33.44%)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문화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(21.55%)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순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800E1-F478-1A9A-2A2D-0698B910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06" y="1689857"/>
            <a:ext cx="6362187" cy="32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FFBDB-F2DF-316D-8FE0-E583E808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r="-232"/>
          <a:stretch/>
        </p:blipFill>
        <p:spPr>
          <a:xfrm>
            <a:off x="885936" y="962466"/>
            <a:ext cx="7365012" cy="16949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147442-F0AB-F352-DB78-00D0127C8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03" b="-225"/>
          <a:stretch/>
        </p:blipFill>
        <p:spPr>
          <a:xfrm>
            <a:off x="885937" y="2657448"/>
            <a:ext cx="7368290" cy="18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39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5327</TotalTime>
  <Words>1322</Words>
  <Application>Microsoft Office PowerPoint</Application>
  <PresentationFormat>화면 슬라이드 쇼(16:9)</PresentationFormat>
  <Paragraphs>145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Barlow Semi Condensed</vt:lpstr>
      <vt:lpstr>Barlow Semi Condensed Medium</vt:lpstr>
      <vt:lpstr>Wingdings</vt:lpstr>
      <vt:lpstr>Fjalla One</vt:lpstr>
      <vt:lpstr>KoPubWorld돋움체 Bold</vt:lpstr>
      <vt:lpstr>Calibri</vt:lpstr>
      <vt:lpstr>Technology Consulting by Slidesgo</vt:lpstr>
      <vt:lpstr>Ageism의  사회적 공감 확산을 위한  융복합 연구 공모   소책자 준비</vt:lpstr>
      <vt:lpstr>[AS-IS] 분석: 연구문제 1, 2를 위해 </vt:lpstr>
      <vt:lpstr>[AS-IS] 분석: 연구문제 1, 2를 위해 </vt:lpstr>
      <vt:lpstr>우리는 어떻게 (HOW) 공감하지 못할까 </vt:lpstr>
      <vt:lpstr>Ageism에 대한 우리나라와 글로벌 트렌드</vt:lpstr>
      <vt:lpstr>PowerPoint 프레젠테이션</vt:lpstr>
      <vt:lpstr>Ageism에 대한 우리나라 관심과 미래 전망예측</vt:lpstr>
      <vt:lpstr>Ageism에 대한 우리나라 관심과 미래 전망예측</vt:lpstr>
      <vt:lpstr>PowerPoint 프레젠테이션</vt:lpstr>
      <vt:lpstr>PowerPoint 프레젠테이션</vt:lpstr>
      <vt:lpstr>Ageism에 대한 우리나라 뉴스 트렌드</vt:lpstr>
      <vt:lpstr>Ageism에 대한 우리나라 뉴스 트렌드</vt:lpstr>
      <vt:lpstr>Ageism에 대한 우리나라 뉴스 트렌드 Word Cloud</vt:lpstr>
      <vt:lpstr>PowerPoint 프레젠테이션</vt:lpstr>
      <vt:lpstr>PowerPoint 프레젠테이션</vt:lpstr>
      <vt:lpstr>Ageism에 대한 뉴스 감성분석 (긍정/부정 트렌드)</vt:lpstr>
      <vt:lpstr>Ageism에 대한 분야별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긍정/부정 인사이트</vt:lpstr>
      <vt:lpstr>Ageism 뉴스에 대해 AI가 뽑은 연령대별 말말말!</vt:lpstr>
      <vt:lpstr>Forget me, not</vt:lpstr>
      <vt:lpstr>사라지는 일기장 (conceptual)  numeric data</vt:lpstr>
      <vt:lpstr>E.O.D</vt:lpstr>
      <vt:lpstr>T&amp;C재단에 드리고 싶은 제안 (IDEA)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Ageism의  사회적 공감 확산을 위한  융복합 연구공모  중간보고</dc:title>
  <dc:creator>Soomin</dc:creator>
  <cp:lastModifiedBy>경원 김</cp:lastModifiedBy>
  <cp:revision>41</cp:revision>
  <dcterms:modified xsi:type="dcterms:W3CDTF">2024-02-05T17:49:14Z</dcterms:modified>
</cp:coreProperties>
</file>